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76bb31ea1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76bb31ea1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7a895e3c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7a895e3c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7ae20dc34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7ae20dc34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7ae20dc34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7ae20dc34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76bb31ea17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76bb31ea17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76bb31ea17_1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76bb31ea17_1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76bb31ea17_1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76bb31ea17_1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76bb31ea17_1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76bb31ea17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785888a9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785888a9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785888a93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785888a93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785888a93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785888a93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785888a93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785888a93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dateas.com/es/explore/empresas-transporte-especial-cordoba/napoleon-srl-36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3.png"/><Relationship Id="rId6" Type="http://schemas.openxmlformats.org/officeDocument/2006/relationships/image" Target="../media/image17.png"/><Relationship Id="rId7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hyperlink" Target="https://miro.com/app/board/uXjVPTUUngQ=/" TargetMode="External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ocs.google.com/document/d/1svS0CR7RHNpS5VXZf-C7Fn-l2HxXJs-1/edit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248027"/>
            <a:ext cx="8222100" cy="136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Colo Tur</a:t>
            </a:r>
            <a:endParaRPr b="1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Organización</a:t>
            </a:r>
            <a:r>
              <a:rPr lang="es"/>
              <a:t> y A</a:t>
            </a:r>
            <a:r>
              <a:rPr lang="es"/>
              <a:t>dministración</a:t>
            </a:r>
            <a:r>
              <a:rPr lang="es"/>
              <a:t> de Empresas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598100" y="3409250"/>
            <a:ext cx="8387700" cy="15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Alumnos:</a:t>
            </a:r>
            <a:r>
              <a:rPr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Gaggio Valentino, Menel Angelo</a:t>
            </a:r>
            <a:r>
              <a:rPr lang="es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y </a:t>
            </a:r>
            <a:r>
              <a:rPr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Vietto Santiago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Docentes:</a:t>
            </a:r>
            <a:r>
              <a:rPr lang="es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Judith Analia Disderi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8300" y="3777500"/>
            <a:ext cx="1485700" cy="13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500" y="976825"/>
            <a:ext cx="2894650" cy="2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2"/>
          <p:cNvSpPr txBox="1"/>
          <p:nvPr>
            <p:ph type="title"/>
          </p:nvPr>
        </p:nvSpPr>
        <p:spPr>
          <a:xfrm>
            <a:off x="202425" y="2804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Cuadro de Aptitudes</a:t>
            </a:r>
            <a:endParaRPr/>
          </a:p>
        </p:txBody>
      </p:sp>
      <p:pic>
        <p:nvPicPr>
          <p:cNvPr id="197" name="Google Shape;19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501" y="3468725"/>
            <a:ext cx="5490775" cy="67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1625" y="4227500"/>
            <a:ext cx="7118899" cy="48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311700" y="3401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Proceso de </a:t>
            </a:r>
            <a:r>
              <a:rPr lang="es"/>
              <a:t>inducción</a:t>
            </a:r>
            <a:endParaRPr/>
          </a:p>
        </p:txBody>
      </p:sp>
      <p:sp>
        <p:nvSpPr>
          <p:cNvPr id="204" name="Google Shape;204;p23"/>
          <p:cNvSpPr txBox="1"/>
          <p:nvPr>
            <p:ph idx="1" type="body"/>
          </p:nvPr>
        </p:nvSpPr>
        <p:spPr>
          <a:xfrm>
            <a:off x="243100" y="9479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Inducción al puesto de trabajo</a:t>
            </a:r>
            <a:endParaRPr b="1" i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69999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	Introducir y familiarizar al empleado con las metas y objetivos de su unidad laboral.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69999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	Explicarle cómo contribuye su labor al cumplimiento de los objetivos de la organización y la importancia de desempeñar sus funciones de manera correcta.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69999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	Durante la primera semana de trabajo, asistir al candidato con el seguimiento y acompañamiento de un transportista de mayor antigüedad. 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69999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	Enseñarle al trabajador las rutas más frecuentes que utilizará para brindarle el servicio a los clientes.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69999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Inducción a la organización</a:t>
            </a:r>
            <a:endParaRPr b="1" i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69999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	Informar acerca de la historia y filosofía de la compañía.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69999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	Explicar los procedimientos y reglas de la organización, los canales de comunicación   internos.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69999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	Introducir las metas y objetivos de la organización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Tablero de Comando</a:t>
            </a:r>
            <a:endParaRPr/>
          </a:p>
        </p:txBody>
      </p:sp>
      <p:sp>
        <p:nvSpPr>
          <p:cNvPr id="210" name="Google Shape;210;p2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60175"/>
            <a:ext cx="8720050" cy="146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375" y="2825875"/>
            <a:ext cx="8720050" cy="107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/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 u="sng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Descripción de la empresa</a:t>
            </a:r>
            <a:endParaRPr sz="30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4"/>
          <p:cNvSpPr/>
          <p:nvPr/>
        </p:nvSpPr>
        <p:spPr>
          <a:xfrm>
            <a:off x="432350" y="1268525"/>
            <a:ext cx="1748700" cy="349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399500" y="1324168"/>
            <a:ext cx="1814400" cy="2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Nombre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2360275" y="1268525"/>
            <a:ext cx="16572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Colo Tur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432350" y="1811288"/>
            <a:ext cx="1748700" cy="349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399500" y="1866930"/>
            <a:ext cx="1814400" cy="2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Rubro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2360275" y="1811300"/>
            <a:ext cx="20109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Agencia de Turismo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432350" y="2354063"/>
            <a:ext cx="1748700" cy="349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4"/>
          <p:cNvSpPr txBox="1"/>
          <p:nvPr>
            <p:ph idx="1" type="body"/>
          </p:nvPr>
        </p:nvSpPr>
        <p:spPr>
          <a:xfrm>
            <a:off x="399500" y="2409705"/>
            <a:ext cx="1814400" cy="2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Vigencia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2360275" y="2354075"/>
            <a:ext cx="20109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16 años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32350" y="2896850"/>
            <a:ext cx="1748700" cy="349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4"/>
          <p:cNvSpPr txBox="1"/>
          <p:nvPr>
            <p:ph idx="1" type="body"/>
          </p:nvPr>
        </p:nvSpPr>
        <p:spPr>
          <a:xfrm>
            <a:off x="399500" y="2952493"/>
            <a:ext cx="1814400" cy="2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Localización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2360275" y="2896850"/>
            <a:ext cx="23289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Villa Carlos Paz, Córdoba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432350" y="3439613"/>
            <a:ext cx="1748700" cy="349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4"/>
          <p:cNvSpPr txBox="1"/>
          <p:nvPr>
            <p:ph idx="1" type="body"/>
          </p:nvPr>
        </p:nvSpPr>
        <p:spPr>
          <a:xfrm>
            <a:off x="399500" y="3495255"/>
            <a:ext cx="1814400" cy="2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Razón Social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2360275" y="3439625"/>
            <a:ext cx="20109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Napoleon S.R.L.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432350" y="3982388"/>
            <a:ext cx="1748700" cy="349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4"/>
          <p:cNvSpPr txBox="1"/>
          <p:nvPr>
            <p:ph idx="1" type="body"/>
          </p:nvPr>
        </p:nvSpPr>
        <p:spPr>
          <a:xfrm>
            <a:off x="399500" y="4038030"/>
            <a:ext cx="1814400" cy="2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Objeto Social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11" name="Google Shape;111;p14"/>
          <p:cNvSpPr txBox="1"/>
          <p:nvPr/>
        </p:nvSpPr>
        <p:spPr>
          <a:xfrm>
            <a:off x="2360275" y="3982400"/>
            <a:ext cx="35919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Transporte terrestre, maritimo y aereo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" name="Google Shape;11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6650" y="-12"/>
            <a:ext cx="1657350" cy="48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9175" y="2896846"/>
            <a:ext cx="349800" cy="34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88355" y="1866913"/>
            <a:ext cx="2443934" cy="183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38550" y="1017792"/>
            <a:ext cx="2443924" cy="16358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6650" y="-12"/>
            <a:ext cx="1657350" cy="48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5"/>
          <p:cNvSpPr/>
          <p:nvPr/>
        </p:nvSpPr>
        <p:spPr>
          <a:xfrm>
            <a:off x="3588000" y="2703375"/>
            <a:ext cx="1968000" cy="445500"/>
          </a:xfrm>
          <a:prstGeom prst="rect">
            <a:avLst/>
          </a:prstGeom>
          <a:solidFill>
            <a:schemeClr val="accent6"/>
          </a:solidFill>
          <a:ln cap="flat" cmpd="sng" w="19050">
            <a:solidFill>
              <a:srgbClr val="2A39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Clasificación</a:t>
            </a:r>
            <a:endParaRPr sz="1900">
              <a:solidFill>
                <a:schemeClr val="lt1"/>
              </a:solidFill>
            </a:endParaRPr>
          </a:p>
        </p:txBody>
      </p:sp>
      <p:sp>
        <p:nvSpPr>
          <p:cNvPr id="122" name="Google Shape;122;p15"/>
          <p:cNvSpPr/>
          <p:nvPr/>
        </p:nvSpPr>
        <p:spPr>
          <a:xfrm>
            <a:off x="677925" y="1892563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2A39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Servicio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23" name="Google Shape;123;p15"/>
          <p:cNvSpPr/>
          <p:nvPr/>
        </p:nvSpPr>
        <p:spPr>
          <a:xfrm>
            <a:off x="677925" y="1549650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Tipo de actividad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24" name="Google Shape;124;p15"/>
          <p:cNvSpPr/>
          <p:nvPr/>
        </p:nvSpPr>
        <p:spPr>
          <a:xfrm>
            <a:off x="677925" y="2926125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2A39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Regional-local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25" name="Google Shape;125;p15"/>
          <p:cNvSpPr/>
          <p:nvPr/>
        </p:nvSpPr>
        <p:spPr>
          <a:xfrm>
            <a:off x="677925" y="2583213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Alcance </a:t>
            </a:r>
            <a:r>
              <a:rPr b="1" lang="e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geográfico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6" name="Google Shape;126;p15"/>
          <p:cNvSpPr/>
          <p:nvPr/>
        </p:nvSpPr>
        <p:spPr>
          <a:xfrm>
            <a:off x="677925" y="3959700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2A39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Mixto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677925" y="3616788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Origen de capital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6933075" y="1892563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2A39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S.R.L.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29" name="Google Shape;129;p15"/>
          <p:cNvSpPr/>
          <p:nvPr/>
        </p:nvSpPr>
        <p:spPr>
          <a:xfrm>
            <a:off x="6933075" y="1549650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Forma </a:t>
            </a: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jurídica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30" name="Google Shape;130;p15"/>
          <p:cNvSpPr/>
          <p:nvPr/>
        </p:nvSpPr>
        <p:spPr>
          <a:xfrm>
            <a:off x="6933075" y="2926125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2A39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Lucro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31" name="Google Shape;131;p15"/>
          <p:cNvSpPr/>
          <p:nvPr/>
        </p:nvSpPr>
        <p:spPr>
          <a:xfrm>
            <a:off x="6933075" y="2583213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Fines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32" name="Google Shape;132;p15"/>
          <p:cNvSpPr/>
          <p:nvPr/>
        </p:nvSpPr>
        <p:spPr>
          <a:xfrm>
            <a:off x="6933075" y="3959700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2A39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privadas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33" name="Google Shape;133;p15"/>
          <p:cNvSpPr/>
          <p:nvPr/>
        </p:nvSpPr>
        <p:spPr>
          <a:xfrm>
            <a:off x="6933075" y="3616788"/>
            <a:ext cx="1533000" cy="3429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Integración</a:t>
            </a:r>
            <a:r>
              <a:rPr b="1"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 capital</a:t>
            </a:r>
            <a:endParaRPr sz="1000">
              <a:solidFill>
                <a:schemeClr val="lt1"/>
              </a:solidFill>
            </a:endParaRPr>
          </a:p>
        </p:txBody>
      </p:sp>
      <p:cxnSp>
        <p:nvCxnSpPr>
          <p:cNvPr id="134" name="Google Shape;134;p15"/>
          <p:cNvCxnSpPr>
            <a:stCxn id="121" idx="1"/>
          </p:cNvCxnSpPr>
          <p:nvPr/>
        </p:nvCxnSpPr>
        <p:spPr>
          <a:xfrm rot="10800000">
            <a:off x="2283600" y="1917525"/>
            <a:ext cx="1304400" cy="1008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5"/>
          <p:cNvCxnSpPr>
            <a:stCxn id="121" idx="1"/>
          </p:cNvCxnSpPr>
          <p:nvPr/>
        </p:nvCxnSpPr>
        <p:spPr>
          <a:xfrm flipH="1">
            <a:off x="2247300" y="2926125"/>
            <a:ext cx="1340700" cy="9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5"/>
          <p:cNvCxnSpPr>
            <a:stCxn id="121" idx="1"/>
          </p:cNvCxnSpPr>
          <p:nvPr/>
        </p:nvCxnSpPr>
        <p:spPr>
          <a:xfrm flipH="1">
            <a:off x="2256300" y="2926125"/>
            <a:ext cx="1331700" cy="1054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5"/>
          <p:cNvCxnSpPr>
            <a:stCxn id="121" idx="3"/>
          </p:cNvCxnSpPr>
          <p:nvPr/>
        </p:nvCxnSpPr>
        <p:spPr>
          <a:xfrm flipH="1" rot="10800000">
            <a:off x="5556000" y="1908225"/>
            <a:ext cx="1326000" cy="1017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5"/>
          <p:cNvCxnSpPr>
            <a:stCxn id="121" idx="3"/>
          </p:cNvCxnSpPr>
          <p:nvPr/>
        </p:nvCxnSpPr>
        <p:spPr>
          <a:xfrm>
            <a:off x="5556000" y="2926125"/>
            <a:ext cx="1326000" cy="9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15"/>
          <p:cNvCxnSpPr>
            <a:stCxn id="121" idx="3"/>
          </p:cNvCxnSpPr>
          <p:nvPr/>
        </p:nvCxnSpPr>
        <p:spPr>
          <a:xfrm>
            <a:off x="5556000" y="2926125"/>
            <a:ext cx="1317000" cy="1072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15"/>
          <p:cNvSpPr txBox="1"/>
          <p:nvPr/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 u="sng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Descripción de la empresa</a:t>
            </a:r>
            <a:endParaRPr sz="30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/>
          <p:nvPr/>
        </p:nvSpPr>
        <p:spPr>
          <a:xfrm>
            <a:off x="0" y="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 u="sng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Descripción de la empresa</a:t>
            </a:r>
            <a:endParaRPr sz="30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6" name="Google Shape;14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6650" y="-12"/>
            <a:ext cx="1657350" cy="48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6"/>
          <p:cNvSpPr/>
          <p:nvPr/>
        </p:nvSpPr>
        <p:spPr>
          <a:xfrm>
            <a:off x="72700" y="607800"/>
            <a:ext cx="2696400" cy="4455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2A39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Estructura organizacional</a:t>
            </a:r>
            <a:endParaRPr sz="1900">
              <a:solidFill>
                <a:schemeClr val="lt1"/>
              </a:solidFill>
            </a:endParaRPr>
          </a:p>
        </p:txBody>
      </p:sp>
      <p:pic>
        <p:nvPicPr>
          <p:cNvPr id="148" name="Google Shape;148;p16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71588" y="1151150"/>
            <a:ext cx="6177422" cy="399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/>
          <p:nvPr/>
        </p:nvSpPr>
        <p:spPr>
          <a:xfrm>
            <a:off x="2827310" y="1164298"/>
            <a:ext cx="1744800" cy="9018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2A39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17"/>
          <p:cNvSpPr txBox="1"/>
          <p:nvPr/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 u="sng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Caracterización</a:t>
            </a:r>
            <a:r>
              <a:rPr b="1" lang="es" sz="3000" u="sng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s" sz="3000" u="sng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de la empresa</a:t>
            </a:r>
            <a:endParaRPr sz="30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5" name="Google Shape;15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6650" y="-12"/>
            <a:ext cx="1657350" cy="48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7"/>
          <p:cNvSpPr/>
          <p:nvPr/>
        </p:nvSpPr>
        <p:spPr>
          <a:xfrm>
            <a:off x="0" y="1164298"/>
            <a:ext cx="2867700" cy="901800"/>
          </a:xfrm>
          <a:prstGeom prst="rect">
            <a:avLst/>
          </a:prstGeom>
          <a:solidFill>
            <a:srgbClr val="2A3990"/>
          </a:solidFill>
          <a:ln cap="flat" cmpd="sng" w="19050">
            <a:solidFill>
              <a:srgbClr val="2A399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Organización</a:t>
            </a: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que aprende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7739" y="1196250"/>
            <a:ext cx="1664015" cy="837772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7"/>
          <p:cNvSpPr txBox="1"/>
          <p:nvPr/>
        </p:nvSpPr>
        <p:spPr>
          <a:xfrm>
            <a:off x="248675" y="2171225"/>
            <a:ext cx="82353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Actitud ante cambios: no ignorar cambios internos y externos.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Responsable de </a:t>
            </a:r>
            <a:r>
              <a:rPr b="1" lang="es">
                <a:latin typeface="Roboto"/>
                <a:ea typeface="Roboto"/>
                <a:cs typeface="Roboto"/>
                <a:sym typeface="Roboto"/>
              </a:rPr>
              <a:t>innovación</a:t>
            </a:r>
            <a:r>
              <a:rPr b="1" lang="es">
                <a:latin typeface="Roboto"/>
                <a:ea typeface="Roboto"/>
                <a:cs typeface="Roboto"/>
                <a:sym typeface="Roboto"/>
              </a:rPr>
              <a:t>: todos los miembros.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Ventaja competitiva: se aprovecha la experiencia en el rubro.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Actitud ante nuevas ideas: ajustarse a las necesidades u oportunidades.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Temor principal: no aprender del mercado y no cumplir objetivos.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Trabajo gerencial: facultar a los </a:t>
            </a:r>
            <a:r>
              <a:rPr b="1" lang="es">
                <a:latin typeface="Roboto"/>
                <a:ea typeface="Roboto"/>
                <a:cs typeface="Roboto"/>
                <a:sym typeface="Roboto"/>
              </a:rPr>
              <a:t>demás</a:t>
            </a:r>
            <a:r>
              <a:rPr b="1" lang="es">
                <a:latin typeface="Roboto"/>
                <a:ea typeface="Roboto"/>
                <a:cs typeface="Roboto"/>
                <a:sym typeface="Roboto"/>
              </a:rPr>
              <a:t>.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Departamentalización</a:t>
            </a:r>
            <a:endParaRPr/>
          </a:p>
        </p:txBody>
      </p:sp>
      <p:sp>
        <p:nvSpPr>
          <p:cNvPr id="164" name="Google Shape;164;p18"/>
          <p:cNvSpPr txBox="1"/>
          <p:nvPr>
            <p:ph idx="1" type="body"/>
          </p:nvPr>
        </p:nvSpPr>
        <p:spPr>
          <a:xfrm>
            <a:off x="437425" y="925825"/>
            <a:ext cx="4317600" cy="17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departamentalización se define como la manera en que se agrupan las actividades laborales en un área de trabajo delimitada.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departamentalización que utiliza la empresa es por funciones o funcional.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0324" y="1382176"/>
            <a:ext cx="3851099" cy="212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Departamentalización funcional</a:t>
            </a:r>
            <a:endParaRPr/>
          </a:p>
        </p:txBody>
      </p:sp>
      <p:sp>
        <p:nvSpPr>
          <p:cNvPr id="171" name="Google Shape;171;p19"/>
          <p:cNvSpPr txBox="1"/>
          <p:nvPr>
            <p:ph idx="1" type="body"/>
          </p:nvPr>
        </p:nvSpPr>
        <p:spPr>
          <a:xfrm>
            <a:off x="311700" y="1229875"/>
            <a:ext cx="30030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 u="sng"/>
              <a:t>Ventajas</a:t>
            </a:r>
            <a:endParaRPr b="1" sz="1200" u="sng"/>
          </a:p>
          <a:p>
            <a:pPr indent="-304800" lvl="0" marL="457200" rtl="0" algn="just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-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mayor coordinación dentro del área funcional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-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alta especialización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-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mayor eficiencia a partir de agrupar especialidades, actividades similares y personas con habilidades, conocimientos y orientaciones comunes,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-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Simplifica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 capacitación de los empleados al tener tareas específicas.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900"/>
              <a:t>	</a:t>
            </a:r>
            <a:endParaRPr sz="900"/>
          </a:p>
        </p:txBody>
      </p:sp>
      <p:sp>
        <p:nvSpPr>
          <p:cNvPr id="172" name="Google Shape;172;p19"/>
          <p:cNvSpPr txBox="1"/>
          <p:nvPr/>
        </p:nvSpPr>
        <p:spPr>
          <a:xfrm>
            <a:off x="3668675" y="1229875"/>
            <a:ext cx="2420400" cy="16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 u="sng">
                <a:solidFill>
                  <a:schemeClr val="dk2"/>
                </a:solidFill>
              </a:rPr>
              <a:t>Desventajas</a:t>
            </a:r>
            <a:endParaRPr b="1" sz="1200" u="sng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s" sz="1200"/>
              <a:t>mala comunicación interdepartamental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s" sz="1200"/>
              <a:t>limitada visión de los objetivos organizacionales, 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73" name="Google Shape;173;p19"/>
          <p:cNvSpPr txBox="1"/>
          <p:nvPr/>
        </p:nvSpPr>
        <p:spPr>
          <a:xfrm>
            <a:off x="558500" y="4216050"/>
            <a:ext cx="60480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https://docs.google.com/document/d/1svS0CR7RHNpS5VXZf-C7Fn-l2HxXJs-1/edit</a:t>
            </a:r>
            <a:r>
              <a:rPr lang="es" sz="9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9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3375" y="1821700"/>
            <a:ext cx="2555826" cy="1733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0341" y="1074941"/>
            <a:ext cx="666900" cy="6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3860475" y="1185651"/>
            <a:ext cx="471500" cy="47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Propuesta de </a:t>
            </a:r>
            <a:r>
              <a:rPr lang="es"/>
              <a:t>Selección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continuación adjuntamos una solución a la empresa para administrar mejor a los postulantes con los pasos que los interesados deben seguir para mandar sus CV: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075" y="1882675"/>
            <a:ext cx="2371725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4650" y="1615975"/>
            <a:ext cx="2257425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850" y="1229875"/>
            <a:ext cx="2514600" cy="327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7825" y="442913"/>
            <a:ext cx="2486025" cy="425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